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7" r:id="rId3"/>
    <p:sldId id="303" r:id="rId4"/>
    <p:sldId id="258" r:id="rId5"/>
    <p:sldId id="260" r:id="rId6"/>
    <p:sldId id="259" r:id="rId7"/>
    <p:sldId id="304" r:id="rId8"/>
    <p:sldId id="266" r:id="rId9"/>
    <p:sldId id="262" r:id="rId10"/>
    <p:sldId id="275" r:id="rId11"/>
    <p:sldId id="263" r:id="rId12"/>
    <p:sldId id="283" r:id="rId13"/>
    <p:sldId id="264" r:id="rId14"/>
    <p:sldId id="261" r:id="rId15"/>
    <p:sldId id="265" r:id="rId16"/>
    <p:sldId id="267" r:id="rId17"/>
    <p:sldId id="268" r:id="rId18"/>
    <p:sldId id="269" r:id="rId19"/>
    <p:sldId id="271" r:id="rId20"/>
    <p:sldId id="270" r:id="rId21"/>
    <p:sldId id="305" r:id="rId22"/>
    <p:sldId id="290" r:id="rId23"/>
    <p:sldId id="276" r:id="rId24"/>
    <p:sldId id="289" r:id="rId25"/>
  </p:sldIdLst>
  <p:sldSz cx="9144000" cy="5143500" type="screen16x9"/>
  <p:notesSz cx="6858000" cy="9144000"/>
  <p:embeddedFontLst>
    <p:embeddedFont>
      <p:font typeface="Assistant" pitchFamily="2" charset="-79"/>
      <p:regular r:id="rId27"/>
      <p:bold r:id="rId28"/>
    </p:embeddedFont>
    <p:embeddedFont>
      <p:font typeface="Bebas Neue" panose="020B0606020202050201" pitchFamily="34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Medium" panose="000006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F25930-A1F2-4D71-BCDE-F787559276EB}">
  <a:tblStyle styleId="{76F25930-A1F2-4D71-BCDE-F78755927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856fd5f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856fd5f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0416b248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0416b248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7d8e6ed2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7d8e6ed2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00416b248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00416b248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0416b24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0416b24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0416b248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0416b248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416b248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416b248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d71abadcb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d71abadcb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d71abadcb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fd71abadcb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d71abadcb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d71abadcb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7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0416b248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0416b248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fd71abadcb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fd71abadcb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d71abadcb_0_2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d71abadcb_0_2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75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7d8e6ed2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7d8e6ed2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89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0416b248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0416b248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"/>
              <a:buNone/>
              <a:defRPr sz="4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56975" y="3331500"/>
            <a:ext cx="387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4050" y="1154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68225" y="821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737850" y="954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874925" y="3081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1052900" y="3414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 flipH="1">
            <a:off x="1874925" y="3280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6716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66137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flipH="1">
            <a:off x="5952774" y="-260675"/>
            <a:ext cx="2774026" cy="1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 flipH="1">
            <a:off x="204200" y="3603351"/>
            <a:ext cx="2681923" cy="17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94" name="Google Shape;194;p1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4"/>
          <p:cNvSpPr/>
          <p:nvPr/>
        </p:nvSpPr>
        <p:spPr>
          <a:xfrm rot="10800000" flipH="1">
            <a:off x="7066450" y="171647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 flipH="1">
            <a:off x="7320625" y="204947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10800000" flipH="1">
            <a:off x="8066450" y="191585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720000" y="1298700"/>
            <a:ext cx="45642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207" name="Google Shape;207;p1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1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5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631900" y="15892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3153350" y="22368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7200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title" idx="2" hasCustomPrompt="1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1"/>
          </p:nvPr>
        </p:nvSpPr>
        <p:spPr>
          <a:xfrm>
            <a:off x="7200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 idx="3"/>
          </p:nvPr>
        </p:nvSpPr>
        <p:spPr>
          <a:xfrm>
            <a:off x="3403801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 idx="4" hasCustomPrompt="1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5"/>
          </p:nvPr>
        </p:nvSpPr>
        <p:spPr>
          <a:xfrm>
            <a:off x="34038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 idx="6"/>
          </p:nvPr>
        </p:nvSpPr>
        <p:spPr>
          <a:xfrm>
            <a:off x="60876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8"/>
          </p:nvPr>
        </p:nvSpPr>
        <p:spPr>
          <a:xfrm>
            <a:off x="60876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14"/>
          </p:nvPr>
        </p:nvSpPr>
        <p:spPr>
          <a:xfrm>
            <a:off x="7200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16" hasCustomPrompt="1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17"/>
          </p:nvPr>
        </p:nvSpPr>
        <p:spPr>
          <a:xfrm>
            <a:off x="34038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 idx="18"/>
          </p:nvPr>
        </p:nvSpPr>
        <p:spPr>
          <a:xfrm>
            <a:off x="60876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20"/>
          </p:nvPr>
        </p:nvSpPr>
        <p:spPr>
          <a:xfrm>
            <a:off x="60876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715100" y="38538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969275" y="35208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715100" y="36544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290025" y="3118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1458125" y="1569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 flipH="1">
            <a:off x="8248850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 flipH="1">
            <a:off x="8193875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 flipH="1">
            <a:off x="7495750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5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4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34" name="Google Shape;334;p24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24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4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4"/>
          <p:cNvSpPr/>
          <p:nvPr/>
        </p:nvSpPr>
        <p:spPr>
          <a:xfrm flipH="1">
            <a:off x="7664975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 flipH="1">
            <a:off x="7610000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 flipH="1">
            <a:off x="6911875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3808025" y="2339575"/>
            <a:ext cx="3577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3808025" y="1724475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5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50" name="Google Shape;350;p25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25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5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/>
          <p:nvPr/>
        </p:nvSpPr>
        <p:spPr>
          <a:xfrm flipH="1">
            <a:off x="1801025" y="15683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 flipH="1">
            <a:off x="1746050" y="12353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 flipH="1">
            <a:off x="1047925" y="13690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 flipH="1">
            <a:off x="1269900" y="3859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 rot="10800000" flipH="1">
            <a:off x="1524075" y="4192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 rot="10800000" flipH="1">
            <a:off x="2269900" y="4058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 rot="10800000">
            <a:off x="4438750" y="36459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 rot="10800000">
            <a:off x="4383775" y="39789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 rot="10800000">
            <a:off x="3685650" y="38452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subTitle" idx="1"/>
          </p:nvPr>
        </p:nvSpPr>
        <p:spPr>
          <a:xfrm>
            <a:off x="1391725" y="2339575"/>
            <a:ext cx="31176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932150" y="1724475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81411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80861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73880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10800000" flipH="1">
            <a:off x="676625" y="40986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 rot="10800000" flipH="1">
            <a:off x="930800" y="44316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 rot="10800000" flipH="1">
            <a:off x="1676625" y="42979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/>
          </p:nvPr>
        </p:nvSpPr>
        <p:spPr>
          <a:xfrm>
            <a:off x="7200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title" idx="2"/>
          </p:nvPr>
        </p:nvSpPr>
        <p:spPr>
          <a:xfrm>
            <a:off x="3403800" y="2347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3403800" y="27887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title" idx="3"/>
          </p:nvPr>
        </p:nvSpPr>
        <p:spPr>
          <a:xfrm>
            <a:off x="60876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4"/>
          </p:nvPr>
        </p:nvSpPr>
        <p:spPr>
          <a:xfrm>
            <a:off x="60876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5"/>
          </p:nvPr>
        </p:nvSpPr>
        <p:spPr>
          <a:xfrm>
            <a:off x="7200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 flipH="1">
            <a:off x="979125" y="40594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1233300" y="43924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1979125" y="42588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6612750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6866925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 flipH="1">
            <a:off x="7612750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752675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1"/>
          </p:nvPr>
        </p:nvSpPr>
        <p:spPr>
          <a:xfrm>
            <a:off x="1809775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3"/>
          </p:nvPr>
        </p:nvSpPr>
        <p:spPr>
          <a:xfrm>
            <a:off x="5062028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5"/>
          </p:nvPr>
        </p:nvSpPr>
        <p:spPr>
          <a:xfrm>
            <a:off x="1809775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subTitle" idx="7"/>
          </p:nvPr>
        </p:nvSpPr>
        <p:spPr>
          <a:xfrm>
            <a:off x="5062028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8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0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39" name="Google Shape;439;p30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0" name="Google Shape;440;p30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0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30"/>
          <p:cNvSpPr txBox="1">
            <a:spLocks noGrp="1"/>
          </p:cNvSpPr>
          <p:nvPr>
            <p:ph type="subTitle" idx="1"/>
          </p:nvPr>
        </p:nvSpPr>
        <p:spPr>
          <a:xfrm>
            <a:off x="720000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title" idx="2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subTitle" idx="3"/>
          </p:nvPr>
        </p:nvSpPr>
        <p:spPr>
          <a:xfrm>
            <a:off x="3419269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title" idx="4"/>
          </p:nvPr>
        </p:nvSpPr>
        <p:spPr>
          <a:xfrm>
            <a:off x="720000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subTitle" idx="5"/>
          </p:nvPr>
        </p:nvSpPr>
        <p:spPr>
          <a:xfrm>
            <a:off x="720000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title" idx="6"/>
          </p:nvPr>
        </p:nvSpPr>
        <p:spPr>
          <a:xfrm>
            <a:off x="3419269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subTitle" idx="7"/>
          </p:nvPr>
        </p:nvSpPr>
        <p:spPr>
          <a:xfrm>
            <a:off x="3419269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title" idx="8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9"/>
          </p:nvPr>
        </p:nvSpPr>
        <p:spPr>
          <a:xfrm>
            <a:off x="6118545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title" idx="13"/>
          </p:nvPr>
        </p:nvSpPr>
        <p:spPr>
          <a:xfrm>
            <a:off x="6118545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30"/>
          <p:cNvSpPr txBox="1">
            <a:spLocks noGrp="1"/>
          </p:cNvSpPr>
          <p:nvPr>
            <p:ph type="subTitle" idx="14"/>
          </p:nvPr>
        </p:nvSpPr>
        <p:spPr>
          <a:xfrm>
            <a:off x="6118545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80" name="Google Shape;480;p3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1" name="Google Shape;481;p3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2"/>
          <p:cNvSpPr/>
          <p:nvPr/>
        </p:nvSpPr>
        <p:spPr>
          <a:xfrm flipH="1">
            <a:off x="1709225" y="1808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/>
          <p:nvPr/>
        </p:nvSpPr>
        <p:spPr>
          <a:xfrm flipH="1">
            <a:off x="1654250" y="1475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 flipH="1">
            <a:off x="956125" y="1609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2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/>
          <p:nvPr/>
        </p:nvSpPr>
        <p:spPr>
          <a:xfrm rot="10800000">
            <a:off x="7757850" y="3037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2"/>
          <p:cNvSpPr/>
          <p:nvPr/>
        </p:nvSpPr>
        <p:spPr>
          <a:xfrm rot="10800000">
            <a:off x="7702875" y="337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"/>
          <p:cNvSpPr/>
          <p:nvPr/>
        </p:nvSpPr>
        <p:spPr>
          <a:xfrm rot="10800000">
            <a:off x="7004750" y="32368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1"/>
          </p:nvPr>
        </p:nvSpPr>
        <p:spPr>
          <a:xfrm>
            <a:off x="2425075" y="1475950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2533563" y="3450450"/>
            <a:ext cx="4060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2"/>
          <p:cNvSpPr/>
          <p:nvPr/>
        </p:nvSpPr>
        <p:spPr>
          <a:xfrm flipH="1">
            <a:off x="7619200" y="11441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/>
          <p:nvPr/>
        </p:nvSpPr>
        <p:spPr>
          <a:xfrm flipH="1">
            <a:off x="7564225" y="8111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2"/>
          <p:cNvSpPr/>
          <p:nvPr/>
        </p:nvSpPr>
        <p:spPr>
          <a:xfrm flipH="1">
            <a:off x="6866100" y="9447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3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10800000">
            <a:off x="0" y="439498"/>
            <a:ext cx="1298775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5400000" flipH="1">
            <a:off x="6149925" y="-617354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4" name="Google Shape;44;p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 flipH="1">
            <a:off x="3363725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3308750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2610625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 flipH="1">
            <a:off x="6528175" y="3946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 flipH="1">
            <a:off x="6782350" y="4279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7528175" y="4145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10800000" flipH="1">
            <a:off x="1095775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10800000" flipH="1">
            <a:off x="1349950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10800000" flipH="1">
            <a:off x="2095775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2" hasCustomPrompt="1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4134650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61" name="Google Shape;61;p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" name="Google Shape;62;p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7760350" y="3865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flipH="1">
            <a:off x="7705375" y="3532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7007250" y="3666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 flipH="1">
            <a:off x="979125" y="7945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 rot="10800000" flipH="1">
            <a:off x="1233300" y="11275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10800000" flipH="1">
            <a:off x="1979125" y="9939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 rot="10800000" flipH="1">
            <a:off x="44342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10800000" flipH="1">
            <a:off x="4688425" y="1529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 flipH="1">
            <a:off x="5434250" y="13956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864225" y="29369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1752675" y="37573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 flipH="1">
            <a:off x="896000" y="39062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800000" flipH="1">
            <a:off x="1150175" y="42392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 flipH="1">
            <a:off x="1896000" y="41056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 flipH="1">
            <a:off x="4922350" y="11290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 flipH="1">
            <a:off x="5176525" y="14620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 rot="10800000" flipH="1">
            <a:off x="5922350" y="1328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 idx="2" hasCustomPrompt="1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6"/>
          <p:cNvSpPr txBox="1">
            <a:spLocks noGrp="1"/>
          </p:cNvSpPr>
          <p:nvPr>
            <p:ph type="subTitle" idx="1"/>
          </p:nvPr>
        </p:nvSpPr>
        <p:spPr>
          <a:xfrm>
            <a:off x="3826600" y="3707800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flipH="1">
            <a:off x="8034400" y="933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flipH="1">
            <a:off x="7979425" y="600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flipH="1">
            <a:off x="7281300" y="733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7555300" y="2636913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809475" y="2969913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8402900" y="2836288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>
            <a:off x="6770299" y="3807851"/>
            <a:ext cx="2308101" cy="15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07" name="Google Shape;107;p8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8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8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ubTitle" idx="3"/>
          </p:nvPr>
        </p:nvSpPr>
        <p:spPr>
          <a:xfrm>
            <a:off x="1409575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subTitle" idx="4"/>
          </p:nvPr>
        </p:nvSpPr>
        <p:spPr>
          <a:xfrm>
            <a:off x="5064450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9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1181425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2"/>
          </p:nvPr>
        </p:nvSpPr>
        <p:spPr>
          <a:xfrm>
            <a:off x="4836300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3"/>
          </p:nvPr>
        </p:nvSpPr>
        <p:spPr>
          <a:xfrm>
            <a:off x="1297225" y="2459825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4"/>
          </p:nvPr>
        </p:nvSpPr>
        <p:spPr>
          <a:xfrm>
            <a:off x="4952096" y="2459800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68" name="Google Shape;168;p1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9" name="Google Shape;169;p1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2"/>
          <p:cNvSpPr/>
          <p:nvPr/>
        </p:nvSpPr>
        <p:spPr>
          <a:xfrm rot="10800000">
            <a:off x="1596800" y="41159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"/>
          <p:cNvSpPr/>
          <p:nvPr/>
        </p:nvSpPr>
        <p:spPr>
          <a:xfrm rot="10800000">
            <a:off x="1541825" y="44489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"/>
          <p:cNvSpPr/>
          <p:nvPr/>
        </p:nvSpPr>
        <p:spPr>
          <a:xfrm rot="10800000">
            <a:off x="843700" y="43152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"/>
          <p:cNvSpPr/>
          <p:nvPr/>
        </p:nvSpPr>
        <p:spPr>
          <a:xfrm rot="10800000" flipH="1">
            <a:off x="7970175" y="10939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"/>
          <p:cNvSpPr/>
          <p:nvPr/>
        </p:nvSpPr>
        <p:spPr>
          <a:xfrm rot="10800000" flipH="1">
            <a:off x="7869825" y="1463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2" r:id="rId19"/>
    <p:sldLayoutId id="2147483674" r:id="rId20"/>
    <p:sldLayoutId id="2147483676" r:id="rId21"/>
    <p:sldLayoutId id="2147483678" r:id="rId22"/>
    <p:sldLayoutId id="2147483679" r:id="rId23"/>
    <p:sldLayoutId id="214748368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517H0040@student.tdtu.edu.v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hyperlink" Target="mailto:517H0093@student.tdtu.edu.v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Website Quản Lý Các Hoạt Động Trong Năm</a:t>
            </a:r>
            <a:endParaRPr sz="40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oppins Medium"/>
                <a:ea typeface="Poppins Medium"/>
                <a:cs typeface="Poppins Medium"/>
                <a:sym typeface="Poppins Medium"/>
              </a:rPr>
              <a:t>Của Khoa Công Nghệ Thông Tin </a:t>
            </a:r>
            <a:endParaRPr sz="4000"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39" name="Google Shape;539;p38"/>
          <p:cNvGrpSpPr/>
          <p:nvPr/>
        </p:nvGrpSpPr>
        <p:grpSpPr>
          <a:xfrm>
            <a:off x="4233900" y="619125"/>
            <a:ext cx="676200" cy="676200"/>
            <a:chOff x="4233900" y="619125"/>
            <a:chExt cx="676200" cy="676200"/>
          </a:xfrm>
        </p:grpSpPr>
        <p:sp>
          <p:nvSpPr>
            <p:cNvPr id="540" name="Google Shape;540;p38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6;p38">
            <a:extLst>
              <a:ext uri="{FF2B5EF4-FFF2-40B4-BE49-F238E27FC236}">
                <a16:creationId xmlns:a16="http://schemas.microsoft.com/office/drawing/2014/main" id="{9C340644-1DCB-1BBE-B728-1810E2222EFB}"/>
              </a:ext>
            </a:extLst>
          </p:cNvPr>
          <p:cNvSpPr/>
          <p:nvPr/>
        </p:nvSpPr>
        <p:spPr>
          <a:xfrm>
            <a:off x="2635275" y="3953859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Trần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Anh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Tuấn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517H0093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536;p38">
            <a:extLst>
              <a:ext uri="{FF2B5EF4-FFF2-40B4-BE49-F238E27FC236}">
                <a16:creationId xmlns:a16="http://schemas.microsoft.com/office/drawing/2014/main" id="{6D53CE6C-1368-71DF-1E5C-E3BAD57EFCBF}"/>
              </a:ext>
            </a:extLst>
          </p:cNvPr>
          <p:cNvSpPr/>
          <p:nvPr/>
        </p:nvSpPr>
        <p:spPr>
          <a:xfrm>
            <a:off x="2616150" y="33890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Vũ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Quốc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Cường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517H0040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>
            <a:spLocks noGrp="1"/>
          </p:cNvSpPr>
          <p:nvPr>
            <p:ph type="title"/>
          </p:nvPr>
        </p:nvSpPr>
        <p:spPr>
          <a:xfrm>
            <a:off x="864224" y="2936950"/>
            <a:ext cx="6139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Tham Khảo</a:t>
            </a:r>
            <a:endParaRPr dirty="0"/>
          </a:p>
        </p:txBody>
      </p:sp>
      <p:sp>
        <p:nvSpPr>
          <p:cNvPr id="917" name="Google Shape;917;p57"/>
          <p:cNvSpPr txBox="1">
            <a:spLocks noGrp="1"/>
          </p:cNvSpPr>
          <p:nvPr>
            <p:ph type="title" idx="2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919" name="Google Shape;919;p57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5057199" y="0"/>
            <a:ext cx="3284526" cy="21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title"/>
          </p:nvPr>
        </p:nvSpPr>
        <p:spPr>
          <a:xfrm>
            <a:off x="2290050" y="411025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48" name="Google Shape;648;p4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-452575" y="-193300"/>
            <a:ext cx="3039626" cy="19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4726328" y="446406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796260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oogle Tips: Getting Started with Google Calendar">
            <a:extLst>
              <a:ext uri="{FF2B5EF4-FFF2-40B4-BE49-F238E27FC236}">
                <a16:creationId xmlns:a16="http://schemas.microsoft.com/office/drawing/2014/main" id="{A12D083B-30DE-7059-35C7-C652BD299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46;p45">
            <a:extLst>
              <a:ext uri="{FF2B5EF4-FFF2-40B4-BE49-F238E27FC236}">
                <a16:creationId xmlns:a16="http://schemas.microsoft.com/office/drawing/2014/main" id="{24D80F21-5694-AEC0-6527-9FE7DF70B444}"/>
              </a:ext>
            </a:extLst>
          </p:cNvPr>
          <p:cNvSpPr txBox="1">
            <a:spLocks/>
          </p:cNvSpPr>
          <p:nvPr/>
        </p:nvSpPr>
        <p:spPr>
          <a:xfrm>
            <a:off x="2290050" y="4110252"/>
            <a:ext cx="4563900" cy="5319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Notion</a:t>
            </a:r>
            <a:endParaRPr lang="vi-VN" dirty="0"/>
          </a:p>
        </p:txBody>
      </p:sp>
      <p:pic>
        <p:nvPicPr>
          <p:cNvPr id="7" name="Picture 6" descr="Notion là gì? Tại sao nên sử dụng? Các mẹo hay khi dùng">
            <a:extLst>
              <a:ext uri="{FF2B5EF4-FFF2-40B4-BE49-F238E27FC236}">
                <a16:creationId xmlns:a16="http://schemas.microsoft.com/office/drawing/2014/main" id="{0F2F30C8-3C1C-29C7-F184-AF935D31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/>
      <p:bldP spid="646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Thực Thi DỰ Án</a:t>
            </a:r>
            <a:endParaRPr dirty="0"/>
          </a:p>
        </p:txBody>
      </p:sp>
      <p:sp>
        <p:nvSpPr>
          <p:cNvPr id="1174" name="Google Shape;1174;p65"/>
          <p:cNvSpPr txBox="1">
            <a:spLocks noGrp="1"/>
          </p:cNvSpPr>
          <p:nvPr>
            <p:ph type="title" idx="2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176" name="Google Shape;1176;p6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583374" y="-38825"/>
            <a:ext cx="3719700" cy="24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-228993" y="371162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Trang </a:t>
            </a:r>
            <a:r>
              <a:rPr lang="vi-VN" dirty="0" err="1"/>
              <a:t>Login</a:t>
            </a:r>
            <a:endParaRPr dirty="0"/>
          </a:p>
        </p:txBody>
      </p:sp>
      <p:grpSp>
        <p:nvGrpSpPr>
          <p:cNvPr id="657" name="Google Shape;657;p46"/>
          <p:cNvGrpSpPr/>
          <p:nvPr/>
        </p:nvGrpSpPr>
        <p:grpSpPr>
          <a:xfrm>
            <a:off x="6357077" y="1122280"/>
            <a:ext cx="2434590" cy="2434590"/>
            <a:chOff x="8085577" y="1655125"/>
            <a:chExt cx="676200" cy="676200"/>
          </a:xfrm>
        </p:grpSpPr>
        <p:sp>
          <p:nvSpPr>
            <p:cNvPr id="658" name="Google Shape;658;p46"/>
            <p:cNvSpPr/>
            <p:nvPr/>
          </p:nvSpPr>
          <p:spPr>
            <a:xfrm>
              <a:off x="8085577" y="1655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46"/>
            <p:cNvGrpSpPr/>
            <p:nvPr/>
          </p:nvGrpSpPr>
          <p:grpSpPr>
            <a:xfrm>
              <a:off x="8362002" y="1908925"/>
              <a:ext cx="123350" cy="168600"/>
              <a:chOff x="8370302" y="1929950"/>
              <a:chExt cx="123350" cy="168600"/>
            </a:xfrm>
          </p:grpSpPr>
          <p:cxnSp>
            <p:nvCxnSpPr>
              <p:cNvPr id="660" name="Google Shape;660;p46"/>
              <p:cNvCxnSpPr/>
              <p:nvPr/>
            </p:nvCxnSpPr>
            <p:spPr>
              <a:xfrm>
                <a:off x="837030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661" name="Google Shape;661;p46"/>
              <p:cNvCxnSpPr/>
              <p:nvPr/>
            </p:nvCxnSpPr>
            <p:spPr>
              <a:xfrm>
                <a:off x="849365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pic>
        <p:nvPicPr>
          <p:cNvPr id="662" name="Google Shape;662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6957000" y="40830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3150750" y="-3082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7FB5D-C278-A947-C677-8C842D90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6" y="933961"/>
            <a:ext cx="5814952" cy="382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36E22-553A-D9D2-1B74-3D2149032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6" y="943861"/>
            <a:ext cx="5814952" cy="381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 idx="8"/>
          </p:nvPr>
        </p:nvSpPr>
        <p:spPr>
          <a:xfrm>
            <a:off x="590699" y="3570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Home</a:t>
            </a:r>
            <a:r>
              <a:rPr lang="vi-VN" dirty="0">
                <a:solidFill>
                  <a:schemeClr val="lt2"/>
                </a:solidFill>
              </a:rPr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31" name="Google Shape;631;p43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90340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A08315-7A4E-B2DB-5949-220F8C6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00" y="929751"/>
            <a:ext cx="8244340" cy="3625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C7FD4E-D692-2A33-5893-B8EC73C9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0" y="929750"/>
            <a:ext cx="4304243" cy="3625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286B10-9A42-0FB7-3294-EAAD96FF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944" y="929748"/>
            <a:ext cx="3940096" cy="3625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2499AD-FEBB-75A8-05B3-7ECCCC25C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60" y="929744"/>
            <a:ext cx="8272080" cy="36250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AFA4F4-4BAC-D97B-81E1-01B986DAA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60" y="929739"/>
            <a:ext cx="8244340" cy="3625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C76EF5-9017-BD2D-1A10-C2E6BA053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780" y="929739"/>
            <a:ext cx="8085521" cy="36250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B3FAF4-CA32-12FA-AC48-17D1C2BCD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59" y="929730"/>
            <a:ext cx="8267999" cy="3625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716482" y="335637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Board</a:t>
            </a:r>
            <a:endParaRPr dirty="0"/>
          </a:p>
        </p:txBody>
      </p:sp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3309318" y="4256411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4955275" y="-3438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944DC-F883-C067-4678-D3BBDA46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06" y="853290"/>
            <a:ext cx="8405588" cy="350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2926-00B0-0939-B8AE-E20431B26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06" y="880814"/>
            <a:ext cx="8344623" cy="3509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Tr</a:t>
            </a:r>
            <a:r>
              <a:rPr lang="en" dirty="0">
                <a:solidFill>
                  <a:schemeClr val="lt2"/>
                </a:solidFill>
              </a:rPr>
              <a:t>a</a:t>
            </a:r>
            <a:r>
              <a:rPr lang="vi-VN" dirty="0" err="1">
                <a:solidFill>
                  <a:schemeClr val="lt2"/>
                </a:solidFill>
              </a:rPr>
              <a:t>ng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vi-VN" dirty="0" err="1"/>
              <a:t>Dashboard</a:t>
            </a:r>
            <a:endParaRPr dirty="0"/>
          </a:p>
        </p:txBody>
      </p:sp>
      <p:pic>
        <p:nvPicPr>
          <p:cNvPr id="693" name="Google Shape;693;p49"/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2726175" y="3393826"/>
            <a:ext cx="3244575" cy="29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E497-0BE1-4758-96DB-F7DA847A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704000" cy="3644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Trang</a:t>
            </a:r>
            <a:r>
              <a:rPr lang="en" dirty="0"/>
              <a:t> </a:t>
            </a:r>
            <a:r>
              <a:rPr lang="vi-VN" dirty="0" err="1"/>
              <a:t>Events</a:t>
            </a:r>
            <a:endParaRPr dirty="0"/>
          </a:p>
        </p:txBody>
      </p:sp>
      <p:pic>
        <p:nvPicPr>
          <p:cNvPr id="742" name="Google Shape;742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482440" y="3926750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5198395" y="0"/>
            <a:ext cx="1466701" cy="11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A1F8AF-6C0C-63F6-5160-7FF603BC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856930" cy="3528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D9DCC-5525-2DB2-83EA-014E9EC2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086637"/>
            <a:ext cx="7856930" cy="175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31CD4-040E-3898-FA23-F0B30E81F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1078261"/>
            <a:ext cx="7813387" cy="355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Trang</a:t>
            </a:r>
            <a:r>
              <a:rPr lang="en" dirty="0"/>
              <a:t> </a:t>
            </a:r>
            <a:r>
              <a:rPr lang="vi-VN" dirty="0" err="1"/>
              <a:t>User</a:t>
            </a:r>
            <a:endParaRPr dirty="0"/>
          </a:p>
        </p:txBody>
      </p:sp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7341952" y="-189825"/>
            <a:ext cx="2424873" cy="157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271461-2DA8-C7AF-0488-D73384C6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10287"/>
            <a:ext cx="7704000" cy="3511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AD3E52-3CEA-E256-4563-DD0098D8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110287"/>
            <a:ext cx="7704000" cy="1647427"/>
          </a:xfrm>
          <a:prstGeom prst="rect">
            <a:avLst/>
          </a:prstGeom>
        </p:spPr>
      </p:pic>
      <p:pic>
        <p:nvPicPr>
          <p:cNvPr id="736" name="Picture 735">
            <a:extLst>
              <a:ext uri="{FF2B5EF4-FFF2-40B4-BE49-F238E27FC236}">
                <a16:creationId xmlns:a16="http://schemas.microsoft.com/office/drawing/2014/main" id="{61379A07-A19D-95C1-F549-7D6DD8222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2868273"/>
            <a:ext cx="7704000" cy="1790855"/>
          </a:xfrm>
          <a:prstGeom prst="rect">
            <a:avLst/>
          </a:prstGeom>
        </p:spPr>
      </p:pic>
      <p:pic>
        <p:nvPicPr>
          <p:cNvPr id="737" name="Picture 736">
            <a:extLst>
              <a:ext uri="{FF2B5EF4-FFF2-40B4-BE49-F238E27FC236}">
                <a16:creationId xmlns:a16="http://schemas.microsoft.com/office/drawing/2014/main" id="{69AF2008-A165-3FB0-DDC9-16313920B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110286"/>
            <a:ext cx="7704000" cy="3548841"/>
          </a:xfrm>
          <a:prstGeom prst="rect">
            <a:avLst/>
          </a:prstGeom>
        </p:spPr>
      </p:pic>
      <p:pic>
        <p:nvPicPr>
          <p:cNvPr id="738" name="Picture 737">
            <a:extLst>
              <a:ext uri="{FF2B5EF4-FFF2-40B4-BE49-F238E27FC236}">
                <a16:creationId xmlns:a16="http://schemas.microsoft.com/office/drawing/2014/main" id="{38DCBC53-33A9-A6BB-F33A-63962B23C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95" y="1110284"/>
            <a:ext cx="3846205" cy="3548841"/>
          </a:xfrm>
          <a:prstGeom prst="rect">
            <a:avLst/>
          </a:prstGeom>
        </p:spPr>
      </p:pic>
      <p:pic>
        <p:nvPicPr>
          <p:cNvPr id="739" name="Picture 738">
            <a:extLst>
              <a:ext uri="{FF2B5EF4-FFF2-40B4-BE49-F238E27FC236}">
                <a16:creationId xmlns:a16="http://schemas.microsoft.com/office/drawing/2014/main" id="{E5C48004-4717-FC94-618B-2AE3C1183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608" y="1110282"/>
            <a:ext cx="3868187" cy="3511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462453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</a:t>
            </a:r>
            <a:r>
              <a:rPr lang="vi-VN" dirty="0">
                <a:solidFill>
                  <a:schemeClr val="lt2"/>
                </a:solidFill>
              </a:rPr>
              <a:t>rang </a:t>
            </a:r>
            <a:r>
              <a:rPr lang="vi-VN" dirty="0" err="1"/>
              <a:t>Account</a:t>
            </a:r>
            <a:endParaRPr dirty="0"/>
          </a:p>
        </p:txBody>
      </p:sp>
      <p:pic>
        <p:nvPicPr>
          <p:cNvPr id="835" name="Google Shape;835;p53"/>
          <p:cNvPicPr preferRelativeResize="0"/>
          <p:nvPr/>
        </p:nvPicPr>
        <p:blipFill rotWithShape="1">
          <a:blip r:embed="rId3">
            <a:alphaModFix/>
          </a:blip>
          <a:srcRect l="4173" t="1527" r="65426" b="58271"/>
          <a:stretch/>
        </p:blipFill>
        <p:spPr>
          <a:xfrm rot="10800000">
            <a:off x="6475324" y="1902163"/>
            <a:ext cx="2024151" cy="1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D8A72-89F7-8CF1-B70D-7FA1C00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50" y="1093379"/>
            <a:ext cx="6626206" cy="34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8E8B6-301A-F75C-DFE5-3B54EC99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1" y="1093380"/>
            <a:ext cx="6626206" cy="3482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Mở đầu và</a:t>
            </a:r>
            <a:r>
              <a:rPr lang="en" dirty="0"/>
              <a:t> Tổng quan đề tài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Lý do chọn đề tài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AFAFA"/>
                </a:solidFill>
              </a:rPr>
              <a:t>Tính</a:t>
            </a:r>
            <a:r>
              <a:rPr lang="en-US" sz="1400" b="1" dirty="0">
                <a:solidFill>
                  <a:srgbClr val="FAFAFA"/>
                </a:solidFill>
              </a:rPr>
              <a:t> </a:t>
            </a:r>
            <a:r>
              <a:rPr lang="en-US" sz="1400" b="1" dirty="0" err="1">
                <a:solidFill>
                  <a:srgbClr val="FAFAFA"/>
                </a:solidFill>
              </a:rPr>
              <a:t>thiết</a:t>
            </a:r>
            <a:r>
              <a:rPr lang="en-US" sz="1400" b="1" dirty="0">
                <a:solidFill>
                  <a:srgbClr val="FAFAFA"/>
                </a:solidFill>
              </a:rPr>
              <a:t> </a:t>
            </a:r>
            <a:r>
              <a:rPr lang="en-US" sz="1400" b="1" dirty="0" err="1">
                <a:solidFill>
                  <a:srgbClr val="FAFAFA"/>
                </a:solidFill>
              </a:rPr>
              <a:t>thực</a:t>
            </a:r>
            <a:r>
              <a:rPr lang="en-US" sz="1400" dirty="0">
                <a:solidFill>
                  <a:srgbClr val="FAFAFA"/>
                </a:solidFill>
              </a:rPr>
              <a:t>: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AFAFA"/>
                </a:solidFill>
              </a:rPr>
              <a:t>Nhu </a:t>
            </a:r>
            <a:r>
              <a:rPr lang="en-US" sz="1300" b="1" dirty="0" err="1">
                <a:solidFill>
                  <a:srgbClr val="FAFAFA"/>
                </a:solidFill>
              </a:rPr>
              <a:t>cầu</a:t>
            </a:r>
            <a:r>
              <a:rPr lang="en-US" sz="1300" dirty="0">
                <a:solidFill>
                  <a:srgbClr val="FAFAFA"/>
                </a:solidFill>
              </a:rPr>
              <a:t>: </a:t>
            </a:r>
            <a:r>
              <a:rPr lang="en-US" sz="1300" dirty="0" err="1">
                <a:solidFill>
                  <a:srgbClr val="FAFAFA"/>
                </a:solidFill>
              </a:rPr>
              <a:t>Việc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quản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lý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sự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kiện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của</a:t>
            </a:r>
            <a:r>
              <a:rPr lang="en-US" sz="1300" dirty="0">
                <a:solidFill>
                  <a:srgbClr val="FAFAFA"/>
                </a:solidFill>
              </a:rPr>
              <a:t> khoa CNTT </a:t>
            </a:r>
            <a:r>
              <a:rPr lang="en-US" sz="1300" dirty="0" err="1">
                <a:solidFill>
                  <a:srgbClr val="FAFAFA"/>
                </a:solidFill>
              </a:rPr>
              <a:t>hiện</a:t>
            </a:r>
            <a:r>
              <a:rPr lang="en-US" sz="1300" dirty="0">
                <a:solidFill>
                  <a:srgbClr val="FAFAFA"/>
                </a:solidFill>
              </a:rPr>
              <a:t> nay </a:t>
            </a:r>
            <a:r>
              <a:rPr lang="en-US" sz="1300" dirty="0" err="1">
                <a:solidFill>
                  <a:srgbClr val="FAFAFA"/>
                </a:solidFill>
              </a:rPr>
              <a:t>đang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gặp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nhiều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khó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khăn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như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tình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trạng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thông</a:t>
            </a:r>
            <a:r>
              <a:rPr lang="en-US" sz="1300" dirty="0">
                <a:solidFill>
                  <a:srgbClr val="FAFAFA"/>
                </a:solidFill>
              </a:rPr>
              <a:t> tin </a:t>
            </a:r>
            <a:r>
              <a:rPr lang="en-US" sz="1300" dirty="0" err="1">
                <a:solidFill>
                  <a:srgbClr val="FAFAFA"/>
                </a:solidFill>
              </a:rPr>
              <a:t>không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được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cập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nhật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kịp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thời</a:t>
            </a:r>
            <a:r>
              <a:rPr lang="en-US" sz="1300" dirty="0">
                <a:solidFill>
                  <a:srgbClr val="FAFAFA"/>
                </a:solidFill>
              </a:rPr>
              <a:t>, </a:t>
            </a:r>
            <a:r>
              <a:rPr lang="en-US" sz="1300" dirty="0" err="1">
                <a:solidFill>
                  <a:srgbClr val="FAFAFA"/>
                </a:solidFill>
              </a:rPr>
              <a:t>và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khó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khăn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trong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việc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theo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dõi</a:t>
            </a:r>
            <a:r>
              <a:rPr lang="en-US" sz="1300" dirty="0">
                <a:solidFill>
                  <a:srgbClr val="FAFAFA"/>
                </a:solidFill>
              </a:rPr>
              <a:t>.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pháp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khoa CNTT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vấn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Tự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sức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ban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nhật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thông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tin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tức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Mọi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nhanh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chóng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website,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người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giam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dễ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dàng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dõi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nắm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bắt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dõi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đánh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kê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trạng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endParaRPr lang="vi-VN" sz="13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7;p39">
            <a:extLst>
              <a:ext uri="{FF2B5EF4-FFF2-40B4-BE49-F238E27FC236}">
                <a16:creationId xmlns:a16="http://schemas.microsoft.com/office/drawing/2014/main" id="{1EF7C5DE-E8D0-6713-B011-83A77403189F}"/>
              </a:ext>
            </a:extLst>
          </p:cNvPr>
          <p:cNvSpPr txBox="1">
            <a:spLocks/>
          </p:cNvSpPr>
          <p:nvPr/>
        </p:nvSpPr>
        <p:spPr>
          <a:xfrm>
            <a:off x="670200" y="1404742"/>
            <a:ext cx="7753800" cy="158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5080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vi-VN" sz="1400" b="1" dirty="0">
                <a:solidFill>
                  <a:srgbClr val="FAFAFA"/>
                </a:solidFill>
              </a:rPr>
              <a:t>Tính ứng dụng</a:t>
            </a:r>
            <a:r>
              <a:rPr lang="vi-VN" sz="1400" dirty="0">
                <a:solidFill>
                  <a:srgbClr val="FAFAFA"/>
                </a:solidFill>
              </a:rPr>
              <a:t>:</a:t>
            </a:r>
            <a:endParaRPr lang="en-US" sz="1400" dirty="0">
              <a:solidFill>
                <a:srgbClr val="FAFAFA"/>
              </a:solidFill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Khả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năng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mở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rộng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thảo</a:t>
            </a:r>
            <a:r>
              <a:rPr lang="en-US" dirty="0">
                <a:solidFill>
                  <a:schemeClr val="bg1"/>
                </a:solidFill>
              </a:rPr>
              <a:t> khoa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buổi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, workshop, …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Tính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hoạt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tùy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riêng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khoa CNTT.</a:t>
            </a:r>
            <a:endParaRPr lang="vi-VN" dirty="0">
              <a:solidFill>
                <a:schemeClr val="bg1"/>
              </a:solidFill>
            </a:endParaRPr>
          </a:p>
          <a:p>
            <a:pPr marL="0" indent="0">
              <a:buFont typeface="Roboto"/>
              <a:buNone/>
            </a:pP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7" grpId="0" uiExpand="1" build="p"/>
      <p:bldP spid="547" grpId="1" uiExpand="1" build="p"/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05 </a:t>
            </a:r>
            <a:r>
              <a:rPr lang="vi-VN" dirty="0" err="1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41125" y="409918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4" y="2284251"/>
            <a:ext cx="59477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Liệu Tham Khảo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6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14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Tài Liệu</a:t>
            </a:r>
            <a:r>
              <a:rPr lang="en" dirty="0"/>
              <a:t> </a:t>
            </a:r>
            <a:r>
              <a:rPr lang="vi-VN" dirty="0"/>
              <a:t>Tham Khảo</a:t>
            </a:r>
            <a:endParaRPr dirty="0"/>
          </a:p>
        </p:txBody>
      </p:sp>
      <p:sp>
        <p:nvSpPr>
          <p:cNvPr id="1325" name="Google Shape;1325;p72"/>
          <p:cNvSpPr txBox="1"/>
          <p:nvPr/>
        </p:nvSpPr>
        <p:spPr>
          <a:xfrm>
            <a:off x="713225" y="1152475"/>
            <a:ext cx="6973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Đây là một số tài liệu tham khảo cho việc làm đồ án và viết báo cáo.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https://monamedia.co/he-thong-quan-ly-noi-dung-cms/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https://viblo.asia/p/reactjs-la-gi-nhung-dieu-co-the-ban-chua-biet-ve-reactjseW65G4RRKDO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https://viblo.asia/p/mongodb-la-gi-co-so-du-lieu-phi-quan-he-bJzKmgoPl9NCSDL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6" name="Google Shape;1326;p7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rot="5400000">
            <a:off x="3696650" y="3222596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3126276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Vũ Quốc Cường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Trần Phạm A</a:t>
            </a:r>
            <a:r>
              <a:rPr lang="vi-VN" dirty="0"/>
              <a:t>n</a:t>
            </a:r>
            <a:r>
              <a:rPr lang="en" dirty="0"/>
              <a:t>h T</a:t>
            </a:r>
            <a:r>
              <a:rPr lang="vi-VN" dirty="0"/>
              <a:t>u</a:t>
            </a:r>
            <a:r>
              <a:rPr lang="en" dirty="0"/>
              <a:t>ấn</a:t>
            </a:r>
            <a:endParaRPr dirty="0"/>
          </a:p>
        </p:txBody>
      </p:sp>
      <p:sp>
        <p:nvSpPr>
          <p:cNvPr id="928" name="Google Shape;928;p5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Our</a:t>
            </a:r>
            <a:r>
              <a:rPr lang="en"/>
              <a:t> team</a:t>
            </a:r>
            <a:endParaRPr/>
          </a:p>
        </p:txBody>
      </p:sp>
      <p:pic>
        <p:nvPicPr>
          <p:cNvPr id="929" name="Google Shape;929;p58"/>
          <p:cNvPicPr preferRelativeResize="0"/>
          <p:nvPr/>
        </p:nvPicPr>
        <p:blipFill>
          <a:blip r:embed="rId3"/>
          <a:srcRect l="1578" r="1578"/>
          <a:stretch/>
        </p:blipFill>
        <p:spPr>
          <a:xfrm>
            <a:off x="5479800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0" name="Google Shape;930;p58"/>
          <p:cNvPicPr preferRelativeResize="0"/>
          <p:nvPr/>
        </p:nvPicPr>
        <p:blipFill>
          <a:blip r:embed="rId4"/>
          <a:srcRect l="1578" r="1578"/>
          <a:stretch/>
        </p:blipFill>
        <p:spPr>
          <a:xfrm>
            <a:off x="1824925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1" name="Google Shape;931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>
            <a:off x="3641800" y="44472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8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>
            <a:off x="8037875" y="-350163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5400000">
            <a:off x="-842900" y="2267988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CE78083-7DF6-2610-67FA-4368963116D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1"/>
          <p:cNvSpPr txBox="1">
            <a:spLocks noGrp="1"/>
          </p:cNvSpPr>
          <p:nvPr>
            <p:ph type="ctrTitle"/>
          </p:nvPr>
        </p:nvSpPr>
        <p:spPr>
          <a:xfrm>
            <a:off x="2120083" y="932508"/>
            <a:ext cx="5034106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Watching</a:t>
            </a:r>
            <a:endParaRPr dirty="0"/>
          </a:p>
        </p:txBody>
      </p:sp>
      <p:sp>
        <p:nvSpPr>
          <p:cNvPr id="1300" name="Google Shape;1300;p71"/>
          <p:cNvSpPr txBox="1">
            <a:spLocks noGrp="1"/>
          </p:cNvSpPr>
          <p:nvPr>
            <p:ph type="subTitle" idx="1"/>
          </p:nvPr>
        </p:nvSpPr>
        <p:spPr>
          <a:xfrm>
            <a:off x="2425050" y="2706346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517H0040@student.tdtu.edu.vn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517H0093@student.tdtu.edu.vn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317" name="Google Shape;1317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>
            <a:off x="837575" y="-47223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71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 rot="10800000">
            <a:off x="0" y="3530001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flipH="1">
            <a:off x="7756950" y="41065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4DCD1-B59C-8A33-4832-8A8B154D8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556" y="3575083"/>
            <a:ext cx="3995160" cy="974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Mở đầu và</a:t>
            </a:r>
            <a:r>
              <a:rPr lang="en" dirty="0"/>
              <a:t> Tổng quan đề tài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Mục tiêu thực hiện đề tài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        </a:t>
            </a:r>
            <a:r>
              <a:rPr lang="en-US" sz="1300" dirty="0" err="1">
                <a:solidFill>
                  <a:schemeClr val="bg1"/>
                </a:solidFill>
              </a:rPr>
              <a:t>Xây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dựng</a:t>
            </a:r>
            <a:r>
              <a:rPr lang="en-US" sz="1300" dirty="0">
                <a:solidFill>
                  <a:schemeClr val="bg1"/>
                </a:solidFill>
              </a:rPr>
              <a:t> website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hiệu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đáp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ứng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cầu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tổ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của</a:t>
            </a:r>
            <a:r>
              <a:rPr lang="en-US" sz="1300" dirty="0">
                <a:solidFill>
                  <a:schemeClr val="bg1"/>
                </a:solidFill>
              </a:rPr>
              <a:t> khoa CNTT.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 err="1">
                <a:solidFill>
                  <a:schemeClr val="bg1"/>
                </a:solidFill>
              </a:rPr>
              <a:t>Về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chức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năng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Cung </a:t>
            </a:r>
            <a:r>
              <a:rPr lang="en-US" sz="1300" dirty="0" err="1">
                <a:solidFill>
                  <a:schemeClr val="bg1"/>
                </a:solidFill>
              </a:rPr>
              <a:t>cấp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đầy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đủ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bao </a:t>
            </a:r>
            <a:r>
              <a:rPr lang="en-US" sz="1300" dirty="0" err="1">
                <a:solidFill>
                  <a:schemeClr val="bg1"/>
                </a:solidFill>
              </a:rPr>
              <a:t>gồm</a:t>
            </a:r>
            <a:r>
              <a:rPr lang="en-US" sz="1300" dirty="0">
                <a:solidFill>
                  <a:schemeClr val="bg1"/>
                </a:solidFill>
              </a:rPr>
              <a:t>: </a:t>
            </a:r>
            <a:r>
              <a:rPr lang="en-US" sz="1300" dirty="0" err="1">
                <a:solidFill>
                  <a:schemeClr val="bg1"/>
                </a:solidFill>
              </a:rPr>
              <a:t>tạo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đăng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theo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dõi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tiến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độ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gửi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thông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báo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gửi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báo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cáo</a:t>
            </a:r>
            <a:r>
              <a:rPr lang="en-US" sz="1300" dirty="0">
                <a:solidFill>
                  <a:schemeClr val="bg1"/>
                </a:solidFill>
              </a:rPr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Hỗ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trợ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mở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rộng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hệ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thống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trong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tương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lai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của</a:t>
            </a:r>
            <a:r>
              <a:rPr lang="en-US" sz="1300" dirty="0">
                <a:solidFill>
                  <a:schemeClr val="bg1"/>
                </a:solidFill>
              </a:rPr>
              <a:t> khoa CNTT.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 err="1">
                <a:solidFill>
                  <a:schemeClr val="bg1"/>
                </a:solidFill>
              </a:rPr>
              <a:t>Về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hiệu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quả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Tự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động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hóa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trình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giúp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tiết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công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cho</a:t>
            </a:r>
            <a:r>
              <a:rPr lang="en-US" sz="1300" dirty="0">
                <a:solidFill>
                  <a:schemeClr val="bg1"/>
                </a:solidFill>
              </a:rPr>
              <a:t> ban </a:t>
            </a:r>
            <a:r>
              <a:rPr lang="en-US" sz="1300" dirty="0" err="1">
                <a:solidFill>
                  <a:schemeClr val="bg1"/>
                </a:solidFill>
              </a:rPr>
              <a:t>tổ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Cập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nhật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thông</a:t>
            </a:r>
            <a:r>
              <a:rPr lang="en-US" sz="1300" dirty="0">
                <a:solidFill>
                  <a:schemeClr val="bg1"/>
                </a:solidFill>
              </a:rPr>
              <a:t> tin </a:t>
            </a:r>
            <a:r>
              <a:rPr lang="en-US" sz="1300" dirty="0" err="1">
                <a:solidFill>
                  <a:schemeClr val="bg1"/>
                </a:solidFill>
              </a:rPr>
              <a:t>liên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tục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chính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xác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giúp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dễ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dàng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theo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dõi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nắm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bắt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Nâng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cao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hiệu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tỷ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lệ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thu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hút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nhiều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hơn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  <a:endParaRPr lang="vi-VN" sz="13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/>
          <p:nvPr/>
        </p:nvSpPr>
        <p:spPr>
          <a:xfrm>
            <a:off x="6087600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title" idx="7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720000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3428788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7200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34288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title" idx="2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title" idx="4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3" name="Google Shape;563;p40"/>
          <p:cNvSpPr txBox="1">
            <a:spLocks noGrp="1"/>
          </p:cNvSpPr>
          <p:nvPr>
            <p:ph type="title" idx="13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title" idx="16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title"/>
          </p:nvPr>
        </p:nvSpPr>
        <p:spPr>
          <a:xfrm>
            <a:off x="719999" y="2127936"/>
            <a:ext cx="23364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</a:t>
            </a:r>
            <a:r>
              <a:rPr lang="vi-VN" dirty="0"/>
              <a:t> Chia Công Việc</a:t>
            </a:r>
            <a:endParaRPr dirty="0"/>
          </a:p>
        </p:txBody>
      </p:sp>
      <p:sp>
        <p:nvSpPr>
          <p:cNvPr id="567" name="Google Shape;567;p40"/>
          <p:cNvSpPr txBox="1">
            <a:spLocks noGrp="1"/>
          </p:cNvSpPr>
          <p:nvPr>
            <p:ph type="title" idx="3"/>
          </p:nvPr>
        </p:nvSpPr>
        <p:spPr>
          <a:xfrm>
            <a:off x="3403801" y="2127936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</a:t>
            </a:r>
            <a:r>
              <a:rPr lang="vi-VN" dirty="0"/>
              <a:t>Hình Tham Khảo</a:t>
            </a:r>
            <a:endParaRPr dirty="0"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 idx="6"/>
          </p:nvPr>
        </p:nvSpPr>
        <p:spPr>
          <a:xfrm>
            <a:off x="6080526" y="1969518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ERD</a:t>
            </a:r>
          </a:p>
        </p:txBody>
      </p:sp>
      <p:sp>
        <p:nvSpPr>
          <p:cNvPr id="573" name="Google Shape;573;p4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</a:t>
            </a:r>
            <a:r>
              <a:rPr lang="vi-VN" dirty="0"/>
              <a:t>Nghiệm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Nội dung</a:t>
            </a:r>
            <a:r>
              <a:rPr lang="en" dirty="0"/>
              <a:t> bài thuyết trình</a:t>
            </a:r>
            <a:endParaRPr dirty="0"/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6087600" y="-176124"/>
            <a:ext cx="1508424" cy="11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FA2A4F78-A5C7-F173-E8A1-DA2C9050F5CB}"/>
              </a:ext>
            </a:extLst>
          </p:cNvPr>
          <p:cNvSpPr/>
          <p:nvPr/>
        </p:nvSpPr>
        <p:spPr>
          <a:xfrm>
            <a:off x="6130450" y="3112888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5;p40">
            <a:extLst>
              <a:ext uri="{FF2B5EF4-FFF2-40B4-BE49-F238E27FC236}">
                <a16:creationId xmlns:a16="http://schemas.microsoft.com/office/drawing/2014/main" id="{F3749F74-B0F9-DE06-A844-E23EE67DDC19}"/>
              </a:ext>
            </a:extLst>
          </p:cNvPr>
          <p:cNvSpPr txBox="1">
            <a:spLocks/>
          </p:cNvSpPr>
          <p:nvPr/>
        </p:nvSpPr>
        <p:spPr>
          <a:xfrm>
            <a:off x="6130450" y="3096125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</a:t>
            </a:r>
            <a:r>
              <a:rPr lang="vi-VN" dirty="0"/>
              <a:t>6</a:t>
            </a:r>
            <a:endParaRPr lang="en" dirty="0"/>
          </a:p>
        </p:txBody>
      </p:sp>
      <p:sp>
        <p:nvSpPr>
          <p:cNvPr id="18" name="Google Shape;569;p40">
            <a:extLst>
              <a:ext uri="{FF2B5EF4-FFF2-40B4-BE49-F238E27FC236}">
                <a16:creationId xmlns:a16="http://schemas.microsoft.com/office/drawing/2014/main" id="{BB8F7788-D39D-1D38-7DA8-ED1026C58CA0}"/>
              </a:ext>
            </a:extLst>
          </p:cNvPr>
          <p:cNvSpPr txBox="1">
            <a:spLocks/>
          </p:cNvSpPr>
          <p:nvPr/>
        </p:nvSpPr>
        <p:spPr>
          <a:xfrm>
            <a:off x="6080525" y="3663007"/>
            <a:ext cx="2736903" cy="527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/>
              <a:t>Tài Liệu Tham Khảo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5" y="2284251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Phân Chia Công Việc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việc</a:t>
            </a:r>
            <a:r>
              <a:rPr lang="en" dirty="0"/>
              <a:t> </a:t>
            </a:r>
            <a:r>
              <a:rPr lang="vi-VN" dirty="0"/>
              <a:t>của Cường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634585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Xây dựng ERD của hệ thống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của </a:t>
            </a:r>
            <a:r>
              <a:rPr lang="vi-VN" dirty="0" err="1"/>
              <a:t>node-cron</a:t>
            </a:r>
            <a:r>
              <a:rPr lang="vi-VN" dirty="0"/>
              <a:t> tự động thông báo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phần xử lý sự kiện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gửi </a:t>
            </a:r>
            <a:r>
              <a:rPr lang="vi-VN" dirty="0" err="1"/>
              <a:t>email</a:t>
            </a:r>
            <a:r>
              <a:rPr lang="vi-VN" dirty="0"/>
              <a:t> thông báo.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442699" y="2508915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lịch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Dashboard</a:t>
            </a:r>
            <a:r>
              <a:rPr lang="vi-VN" dirty="0"/>
              <a:t> tổng hợp thông tin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sự kiện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thông tin người dùng </a:t>
            </a:r>
            <a:r>
              <a:rPr lang="vi-VN" dirty="0" err="1"/>
              <a:t>tab</a:t>
            </a:r>
            <a:r>
              <a:rPr lang="vi-VN" dirty="0"/>
              <a:t> lịch sử.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việc</a:t>
            </a:r>
            <a:r>
              <a:rPr lang="en" dirty="0"/>
              <a:t> </a:t>
            </a:r>
            <a:r>
              <a:rPr lang="vi-VN" dirty="0"/>
              <a:t>của Tuấn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508915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Code</a:t>
            </a:r>
            <a:r>
              <a:rPr lang="vi-VN" dirty="0"/>
              <a:t> đăng nhập bằng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xử lý </a:t>
            </a:r>
            <a:r>
              <a:rPr lang="vi-VN" dirty="0" err="1"/>
              <a:t>import</a:t>
            </a:r>
            <a:r>
              <a:rPr lang="vi-VN" dirty="0"/>
              <a:t>, </a:t>
            </a:r>
            <a:r>
              <a:rPr lang="vi-VN" dirty="0" err="1"/>
              <a:t>export</a:t>
            </a:r>
            <a:r>
              <a:rPr lang="vi-VN" dirty="0"/>
              <a:t> </a:t>
            </a:r>
            <a:r>
              <a:rPr lang="vi-VN" dirty="0" err="1"/>
              <a:t>file</a:t>
            </a:r>
            <a:r>
              <a:rPr lang="vi-VN" dirty="0"/>
              <a:t> </a:t>
            </a:r>
            <a:r>
              <a:rPr lang="vi-VN" dirty="0" err="1"/>
              <a:t>excel</a:t>
            </a:r>
            <a:r>
              <a:rPr lang="vi-VN" dirty="0"/>
              <a:t> sinh viên đăng ký và tham gia.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Code</a:t>
            </a:r>
            <a:r>
              <a:rPr lang="vi-VN" dirty="0"/>
              <a:t> xử lý người dùng (</a:t>
            </a:r>
            <a:r>
              <a:rPr lang="vi-VN" dirty="0" err="1"/>
              <a:t>User</a:t>
            </a:r>
            <a:r>
              <a:rPr lang="vi-VN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Test</a:t>
            </a:r>
            <a:r>
              <a:rPr lang="vi-VN" dirty="0"/>
              <a:t> hoạt đông của dự án.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391899" y="2571750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Login</a:t>
            </a:r>
            <a:r>
              <a:rPr lang="vi-VN" dirty="0"/>
              <a:t> bằng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quá trình công việc.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người dùng.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sự kiện.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Thông tin người dùng  </a:t>
            </a:r>
            <a:r>
              <a:rPr lang="vi-VN" dirty="0" err="1"/>
              <a:t>Tab</a:t>
            </a:r>
            <a:r>
              <a:rPr lang="vi-VN" dirty="0"/>
              <a:t> hồ sơ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5483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ERD</a:t>
            </a:r>
            <a:endParaRPr dirty="0"/>
          </a:p>
        </p:txBody>
      </p:sp>
      <p:sp>
        <p:nvSpPr>
          <p:cNvPr id="681" name="Google Shape;681;p48"/>
          <p:cNvSpPr txBox="1">
            <a:spLocks noGrp="1"/>
          </p:cNvSpPr>
          <p:nvPr>
            <p:ph type="title" idx="2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 flipH="1">
            <a:off x="523873" y="2273513"/>
            <a:ext cx="3917599" cy="255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2144763" y="339189"/>
            <a:ext cx="48003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en" sz="2500" dirty="0"/>
              <a:t> </a:t>
            </a:r>
            <a:r>
              <a:rPr lang="vi-VN" sz="2500" dirty="0" err="1"/>
              <a:t>Student</a:t>
            </a:r>
            <a:endParaRPr sz="2500" dirty="0"/>
          </a:p>
        </p:txBody>
      </p:sp>
      <p:pic>
        <p:nvPicPr>
          <p:cNvPr id="640" name="Google Shape;640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181931" y="-53899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160651" y="36639"/>
            <a:ext cx="1508424" cy="11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2F58-3DCA-AB04-6EB8-8397F030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7" y="836428"/>
            <a:ext cx="5579745" cy="3967883"/>
          </a:xfrm>
          <a:prstGeom prst="rect">
            <a:avLst/>
          </a:prstGeom>
        </p:spPr>
      </p:pic>
      <p:sp>
        <p:nvSpPr>
          <p:cNvPr id="8" name="Google Shape;638;p44">
            <a:extLst>
              <a:ext uri="{FF2B5EF4-FFF2-40B4-BE49-F238E27FC236}">
                <a16:creationId xmlns:a16="http://schemas.microsoft.com/office/drawing/2014/main" id="{50BAFACC-46AA-76A6-DFC4-C1466F270EBD}"/>
              </a:ext>
            </a:extLst>
          </p:cNvPr>
          <p:cNvSpPr txBox="1">
            <a:spLocks/>
          </p:cNvSpPr>
          <p:nvPr/>
        </p:nvSpPr>
        <p:spPr>
          <a:xfrm>
            <a:off x="2171837" y="339188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vi-VN" sz="2500" dirty="0"/>
              <a:t> </a:t>
            </a:r>
            <a:r>
              <a:rPr lang="vi-VN" sz="2500" dirty="0" err="1"/>
              <a:t>Teacher</a:t>
            </a:r>
            <a:endParaRPr lang="vi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6AD1E-47D9-EF07-F515-2690A3BB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27" y="848282"/>
            <a:ext cx="5579745" cy="3967883"/>
          </a:xfrm>
          <a:prstGeom prst="rect">
            <a:avLst/>
          </a:prstGeom>
        </p:spPr>
      </p:pic>
      <p:sp>
        <p:nvSpPr>
          <p:cNvPr id="10" name="Google Shape;638;p44">
            <a:extLst>
              <a:ext uri="{FF2B5EF4-FFF2-40B4-BE49-F238E27FC236}">
                <a16:creationId xmlns:a16="http://schemas.microsoft.com/office/drawing/2014/main" id="{34BB6097-1EF8-511C-681C-2A2AA2E744C5}"/>
              </a:ext>
            </a:extLst>
          </p:cNvPr>
          <p:cNvSpPr txBox="1">
            <a:spLocks/>
          </p:cNvSpPr>
          <p:nvPr/>
        </p:nvSpPr>
        <p:spPr>
          <a:xfrm>
            <a:off x="2081868" y="335597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vi-VN" sz="2500" dirty="0"/>
              <a:t> </a:t>
            </a:r>
            <a:r>
              <a:rPr lang="vi-VN" sz="2500" dirty="0" err="1"/>
              <a:t>Admin</a:t>
            </a:r>
            <a:endParaRPr lang="vi-VN" sz="2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CD1CA8-1062-39D1-63EC-C3BADAA32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27" y="836428"/>
            <a:ext cx="5579745" cy="397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  <p:bldP spid="638" grpId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Gameplays Streamer Project Proposal by Slidesgo">
  <a:themeElements>
    <a:clrScheme name="Simple Light">
      <a:dk1>
        <a:srgbClr val="2D0045"/>
      </a:dk1>
      <a:lt1>
        <a:srgbClr val="FFFFFF"/>
      </a:lt1>
      <a:dk2>
        <a:srgbClr val="FF07FF"/>
      </a:dk2>
      <a:lt2>
        <a:srgbClr val="09E3E8"/>
      </a:lt2>
      <a:accent1>
        <a:srgbClr val="5648F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766</Words>
  <Application>Microsoft Office PowerPoint</Application>
  <PresentationFormat>On-screen Show (16:9)</PresentationFormat>
  <Paragraphs>101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Poppins Medium</vt:lpstr>
      <vt:lpstr>Assistant</vt:lpstr>
      <vt:lpstr>Lato</vt:lpstr>
      <vt:lpstr>Poppins</vt:lpstr>
      <vt:lpstr>Arial</vt:lpstr>
      <vt:lpstr>Bebas Neue</vt:lpstr>
      <vt:lpstr>Times New Roman</vt:lpstr>
      <vt:lpstr>Open Sans</vt:lpstr>
      <vt:lpstr>Roboto</vt:lpstr>
      <vt:lpstr>Symbol</vt:lpstr>
      <vt:lpstr>Gameplays Streamer Project Proposal by Slidesgo</vt:lpstr>
      <vt:lpstr>Website Quản Lý Các Hoạt Động Trong Năm Của Khoa Công Nghệ Thông Tin </vt:lpstr>
      <vt:lpstr>Mở đầu và Tổng quan đề tài</vt:lpstr>
      <vt:lpstr>Mở đầu và Tổng quan đề tài</vt:lpstr>
      <vt:lpstr>05</vt:lpstr>
      <vt:lpstr>Phân Chia Công Việc</vt:lpstr>
      <vt:lpstr>Công việc của Cường</vt:lpstr>
      <vt:lpstr>Công việc của Tuấn</vt:lpstr>
      <vt:lpstr>Mô Hình ERD</vt:lpstr>
      <vt:lpstr>Mô hình quan hệ Student</vt:lpstr>
      <vt:lpstr>Mô Hình Tham Khảo</vt:lpstr>
      <vt:lpstr>Google Calendar</vt:lpstr>
      <vt:lpstr>Thực Thi DỰ Án</vt:lpstr>
      <vt:lpstr>Trang Login</vt:lpstr>
      <vt:lpstr>Home Calendar</vt:lpstr>
      <vt:lpstr>Home Board</vt:lpstr>
      <vt:lpstr>Trang Dashboard</vt:lpstr>
      <vt:lpstr>Trang Events</vt:lpstr>
      <vt:lpstr>Trang User</vt:lpstr>
      <vt:lpstr>Trang Account</vt:lpstr>
      <vt:lpstr>05 Demo</vt:lpstr>
      <vt:lpstr>Tài Liệu Tham Khảo</vt:lpstr>
      <vt:lpstr>Tài Liệu Tham Khảo</vt:lpstr>
      <vt:lpstr>Our team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Quản Lý Các Hoạt Động Trong Năm Của Khoa Công Nghệ Thông Tin</dc:title>
  <dc:creator>Windows 10</dc:creator>
  <cp:lastModifiedBy>Windows 10</cp:lastModifiedBy>
  <cp:revision>4</cp:revision>
  <dcterms:modified xsi:type="dcterms:W3CDTF">2024-03-18T18:59:04Z</dcterms:modified>
</cp:coreProperties>
</file>